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81" r:id="rId2"/>
    <p:sldId id="259" r:id="rId3"/>
    <p:sldId id="280" r:id="rId4"/>
    <p:sldId id="282" r:id="rId5"/>
    <p:sldId id="260" r:id="rId6"/>
    <p:sldId id="264" r:id="rId7"/>
    <p:sldId id="283" r:id="rId8"/>
    <p:sldId id="286" r:id="rId9"/>
    <p:sldId id="287" r:id="rId10"/>
    <p:sldId id="288" r:id="rId11"/>
    <p:sldId id="285" r:id="rId12"/>
    <p:sldId id="279"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FF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95"/>
    <p:restoredTop sz="94410"/>
  </p:normalViewPr>
  <p:slideViewPr>
    <p:cSldViewPr>
      <p:cViewPr>
        <p:scale>
          <a:sx n="68" d="100"/>
          <a:sy n="68" d="100"/>
        </p:scale>
        <p:origin x="680" y="3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225A01-77E6-42EF-8A24-81256223A823}" type="datetimeFigureOut">
              <a:rPr lang="en-US" smtClean="0"/>
              <a:pPr/>
              <a:t>5/15/19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9D4D8F-F3BC-4DE7-A53A-A1B7557E7DD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26628" name="Slide Number Placeholder 3"/>
          <p:cNvSpPr>
            <a:spLocks noGrp="1"/>
          </p:cNvSpPr>
          <p:nvPr>
            <p:ph type="sldNum" sz="quarter" idx="5"/>
          </p:nvPr>
        </p:nvSpPr>
        <p:spPr bwMode="auto">
          <a:noFill/>
          <a:ln>
            <a:miter lim="800000"/>
            <a:headEnd/>
            <a:tailEnd/>
          </a:ln>
        </p:spPr>
        <p:txBody>
          <a:bodyPr/>
          <a:lstStyle/>
          <a:p>
            <a:fld id="{CDCA8E57-24CF-438B-AD31-2FEF066136A2}" type="slidenum">
              <a:rPr lang="en-US" smtClean="0"/>
              <a:pPr/>
              <a:t>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203DE6C-AA24-4801-933C-83E9ED9072EF}" type="datetimeFigureOut">
              <a:rPr lang="en-US" smtClean="0"/>
              <a:pPr/>
              <a:t>5/15/19</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33D140A-8D07-4803-A5DC-C0FBB72C79D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3203DE6C-AA24-4801-933C-83E9ED9072EF}" type="datetimeFigureOut">
              <a:rPr lang="en-US" smtClean="0"/>
              <a:pPr/>
              <a:t>5/15/19</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33D140A-8D07-4803-A5DC-C0FBB72C79D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7AFD31-C205-6E47-95AB-B32D6B053063}"/>
              </a:ext>
            </a:extLst>
          </p:cNvPr>
          <p:cNvSpPr>
            <a:spLocks noGrp="1"/>
          </p:cNvSpPr>
          <p:nvPr>
            <p:ph idx="1"/>
          </p:nvPr>
        </p:nvSpPr>
        <p:spPr>
          <a:xfrm>
            <a:off x="457200" y="685800"/>
            <a:ext cx="8229600" cy="5440363"/>
          </a:xfrm>
        </p:spPr>
        <p:txBody>
          <a:bodyPr/>
          <a:lstStyle/>
          <a:p>
            <a:endParaRPr lang="en-US" dirty="0"/>
          </a:p>
        </p:txBody>
      </p:sp>
      <p:sp>
        <p:nvSpPr>
          <p:cNvPr id="4" name="Rectangle 3">
            <a:extLst>
              <a:ext uri="{FF2B5EF4-FFF2-40B4-BE49-F238E27FC236}">
                <a16:creationId xmlns:a16="http://schemas.microsoft.com/office/drawing/2014/main" id="{A0D9945C-4B94-BB41-94A5-C71C81C48CD9}"/>
              </a:ext>
            </a:extLst>
          </p:cNvPr>
          <p:cNvSpPr/>
          <p:nvPr/>
        </p:nvSpPr>
        <p:spPr>
          <a:xfrm>
            <a:off x="2434202" y="1828800"/>
            <a:ext cx="5033397" cy="4524315"/>
          </a:xfrm>
          <a:prstGeom prst="rect">
            <a:avLst/>
          </a:prstGeom>
        </p:spPr>
        <p:txBody>
          <a:bodyPr wrap="square">
            <a:spAutoFit/>
          </a:bodyPr>
          <a:lstStyle/>
          <a:p>
            <a:r>
              <a:rPr lang="en-US" sz="3600" b="1" dirty="0">
                <a:latin typeface="Arial" panose="020B0604020202020204" pitchFamily="34" charset="0"/>
                <a:cs typeface="Arial" panose="020B0604020202020204" pitchFamily="34" charset="0"/>
              </a:rPr>
              <a:t>GLOBE, Asia – Pacific Regional Meeting</a:t>
            </a:r>
          </a:p>
          <a:p>
            <a:endParaRPr lang="en-US" sz="3600" b="1" dirty="0">
              <a:latin typeface="Arial" panose="020B0604020202020204" pitchFamily="34" charset="0"/>
              <a:cs typeface="Arial" panose="020B0604020202020204" pitchFamily="34" charset="0"/>
            </a:endParaRPr>
          </a:p>
          <a:p>
            <a:r>
              <a:rPr lang="en-US" sz="3600" b="1" dirty="0">
                <a:latin typeface="Arial Rounded MT Bold"/>
                <a:cs typeface="Arial Rounded MT Bold"/>
              </a:rPr>
              <a:t>May 21-23, 2019</a:t>
            </a:r>
          </a:p>
          <a:p>
            <a:r>
              <a:rPr lang="en-US" sz="3600" b="1" dirty="0">
                <a:latin typeface="Arial Rounded MT Bold"/>
                <a:cs typeface="Arial Rounded MT Bold"/>
              </a:rPr>
              <a:t>Seoul, Korea</a:t>
            </a:r>
          </a:p>
          <a:p>
            <a:endParaRPr lang="en-US" sz="3600" b="1" dirty="0">
              <a:latin typeface="Arial Rounded MT Bold"/>
              <a:cs typeface="Arial Rounded MT Bold"/>
            </a:endParaRPr>
          </a:p>
          <a:p>
            <a:r>
              <a:rPr lang="en-US" sz="3600" i="1" dirty="0">
                <a:latin typeface="Bodoni 72 Oldstyle Book" pitchFamily="2" charset="0"/>
                <a:cs typeface="Arial Rounded MT Bold"/>
              </a:rPr>
              <a:t>Deborah  </a:t>
            </a:r>
            <a:r>
              <a:rPr lang="en-US" sz="3600" i="1" dirty="0" err="1">
                <a:latin typeface="Bodoni 72 Oldstyle Book" pitchFamily="2" charset="0"/>
                <a:cs typeface="Arial Rounded MT Bold"/>
              </a:rPr>
              <a:t>Rebluud</a:t>
            </a:r>
            <a:r>
              <a:rPr lang="en-US" sz="3600" i="1" dirty="0">
                <a:latin typeface="Bodoni 72 Oldstyle Book" pitchFamily="2" charset="0"/>
                <a:cs typeface="Arial Rounded MT Bold"/>
              </a:rPr>
              <a:t> Nagata</a:t>
            </a:r>
          </a:p>
          <a:p>
            <a:pPr algn="ctr"/>
            <a:endParaRPr lang="en-US" sz="3600" dirty="0"/>
          </a:p>
        </p:txBody>
      </p:sp>
    </p:spTree>
    <p:extLst>
      <p:ext uri="{BB962C8B-B14F-4D97-AF65-F5344CB8AC3E}">
        <p14:creationId xmlns:p14="http://schemas.microsoft.com/office/powerpoint/2010/main" val="2325529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4D03312-7D54-3545-A98A-1E115631C27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1" y="1142999"/>
            <a:ext cx="3809999" cy="4495801"/>
          </a:xfrm>
        </p:spPr>
      </p:pic>
      <p:pic>
        <p:nvPicPr>
          <p:cNvPr id="7" name="Picture 6">
            <a:extLst>
              <a:ext uri="{FF2B5EF4-FFF2-40B4-BE49-F238E27FC236}">
                <a16:creationId xmlns:a16="http://schemas.microsoft.com/office/drawing/2014/main" id="{B2BDAEA0-BE71-8140-B789-0A94A44F69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142999"/>
            <a:ext cx="4800600" cy="4495802"/>
          </a:xfrm>
          <a:prstGeom prst="rect">
            <a:avLst/>
          </a:prstGeom>
        </p:spPr>
      </p:pic>
    </p:spTree>
    <p:extLst>
      <p:ext uri="{BB962C8B-B14F-4D97-AF65-F5344CB8AC3E}">
        <p14:creationId xmlns:p14="http://schemas.microsoft.com/office/powerpoint/2010/main" val="2360631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B566FD7-F17E-E942-B6C3-ADE434B679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0"/>
            <a:ext cx="3429000" cy="3276601"/>
          </a:xfrm>
        </p:spPr>
      </p:pic>
      <p:sp>
        <p:nvSpPr>
          <p:cNvPr id="16" name="TextBox 15">
            <a:extLst>
              <a:ext uri="{FF2B5EF4-FFF2-40B4-BE49-F238E27FC236}">
                <a16:creationId xmlns:a16="http://schemas.microsoft.com/office/drawing/2014/main" id="{9F23152E-A3EE-924F-A2C7-BFBAA7B279F1}"/>
              </a:ext>
            </a:extLst>
          </p:cNvPr>
          <p:cNvSpPr txBox="1"/>
          <p:nvPr/>
        </p:nvSpPr>
        <p:spPr>
          <a:xfrm>
            <a:off x="609600" y="228600"/>
            <a:ext cx="8397555" cy="646331"/>
          </a:xfrm>
          <a:prstGeom prst="rect">
            <a:avLst/>
          </a:prstGeom>
          <a:noFill/>
        </p:spPr>
        <p:txBody>
          <a:bodyPr wrap="none" rtlCol="0">
            <a:spAutoFit/>
          </a:bodyPr>
          <a:lstStyle/>
          <a:p>
            <a:r>
              <a:rPr lang="en-US" sz="3600" dirty="0"/>
              <a:t>Earth and Water Day Activities, </a:t>
            </a:r>
            <a:r>
              <a:rPr lang="en-US" sz="2800" dirty="0"/>
              <a:t>April 22-26</a:t>
            </a:r>
            <a:endParaRPr lang="en-US" sz="3600" dirty="0"/>
          </a:p>
        </p:txBody>
      </p:sp>
      <p:pic>
        <p:nvPicPr>
          <p:cNvPr id="18" name="Picture 17">
            <a:extLst>
              <a:ext uri="{FF2B5EF4-FFF2-40B4-BE49-F238E27FC236}">
                <a16:creationId xmlns:a16="http://schemas.microsoft.com/office/drawing/2014/main" id="{ED8C9315-2305-2C49-9158-AC1D46271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523999"/>
            <a:ext cx="4648200" cy="3276601"/>
          </a:xfrm>
          <a:prstGeom prst="rect">
            <a:avLst/>
          </a:prstGeom>
        </p:spPr>
      </p:pic>
      <p:pic>
        <p:nvPicPr>
          <p:cNvPr id="20" name="Picture 19">
            <a:extLst>
              <a:ext uri="{FF2B5EF4-FFF2-40B4-BE49-F238E27FC236}">
                <a16:creationId xmlns:a16="http://schemas.microsoft.com/office/drawing/2014/main" id="{177641DA-341C-3545-85FD-24F15A01F2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3810000"/>
            <a:ext cx="4114800" cy="2895600"/>
          </a:xfrm>
          <a:prstGeom prst="rect">
            <a:avLst/>
          </a:prstGeom>
        </p:spPr>
      </p:pic>
    </p:spTree>
    <p:extLst>
      <p:ext uri="{BB962C8B-B14F-4D97-AF65-F5344CB8AC3E}">
        <p14:creationId xmlns:p14="http://schemas.microsoft.com/office/powerpoint/2010/main" val="3528377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57200" y="76200"/>
            <a:ext cx="8229600" cy="1143000"/>
          </a:xfrm>
        </p:spPr>
        <p:txBody>
          <a:bodyPr/>
          <a:lstStyle/>
          <a:p>
            <a:pPr eaLnBrk="1" hangingPunct="1"/>
            <a:r>
              <a:rPr lang="en-US" dirty="0">
                <a:ea typeface="ＭＳ Ｐゴシック" charset="-128"/>
              </a:rPr>
              <a:t>Thank You</a:t>
            </a:r>
          </a:p>
        </p:txBody>
      </p:sp>
      <p:sp>
        <p:nvSpPr>
          <p:cNvPr id="8" name="Title 1"/>
          <p:cNvSpPr txBox="1">
            <a:spLocks/>
          </p:cNvSpPr>
          <p:nvPr/>
        </p:nvSpPr>
        <p:spPr bwMode="auto">
          <a:xfrm>
            <a:off x="381000" y="5562600"/>
            <a:ext cx="8229600" cy="1143000"/>
          </a:xfrm>
          <a:prstGeom prst="rect">
            <a:avLst/>
          </a:prstGeom>
          <a:noFill/>
          <a:ln w="9525">
            <a:noFill/>
            <a:miter lim="800000"/>
            <a:headEnd/>
            <a:tailEnd/>
          </a:ln>
        </p:spPr>
        <p:txBody>
          <a:bodyPr anchor="ctr"/>
          <a:lstStyle/>
          <a:p>
            <a:pPr algn="ctr">
              <a:defRPr/>
            </a:pPr>
            <a:r>
              <a:rPr lang="en-US" sz="4400" kern="0" dirty="0">
                <a:solidFill>
                  <a:schemeClr val="tx2"/>
                </a:solidFill>
                <a:latin typeface="+mj-lt"/>
                <a:ea typeface="ＭＳ Ｐゴシック" pitchFamily="41" charset="-128"/>
                <a:cs typeface="ＭＳ Ｐゴシック" pitchFamily="41" charset="-128"/>
              </a:rPr>
              <a:t>Kom </a:t>
            </a:r>
            <a:r>
              <a:rPr lang="en-US" sz="4400" kern="0" dirty="0" err="1">
                <a:solidFill>
                  <a:schemeClr val="tx2"/>
                </a:solidFill>
                <a:latin typeface="+mj-lt"/>
                <a:ea typeface="ＭＳ Ｐゴシック" pitchFamily="41" charset="-128"/>
                <a:cs typeface="ＭＳ Ｐゴシック" pitchFamily="41" charset="-128"/>
              </a:rPr>
              <a:t>kmal</a:t>
            </a:r>
            <a:r>
              <a:rPr lang="en-US" sz="4400" kern="0" dirty="0">
                <a:solidFill>
                  <a:schemeClr val="tx2"/>
                </a:solidFill>
                <a:latin typeface="+mj-lt"/>
                <a:ea typeface="ＭＳ Ｐゴシック" pitchFamily="41" charset="-128"/>
                <a:cs typeface="ＭＳ Ｐゴシック" pitchFamily="41" charset="-128"/>
              </a:rPr>
              <a:t> </a:t>
            </a:r>
            <a:r>
              <a:rPr lang="en-US" sz="4400" kern="0" dirty="0" err="1">
                <a:solidFill>
                  <a:schemeClr val="tx2"/>
                </a:solidFill>
                <a:latin typeface="+mj-lt"/>
                <a:ea typeface="ＭＳ Ｐゴシック" pitchFamily="41" charset="-128"/>
                <a:cs typeface="ＭＳ Ｐゴシック" pitchFamily="41" charset="-128"/>
              </a:rPr>
              <a:t>mesulang</a:t>
            </a:r>
            <a:endParaRPr lang="en-US" sz="4400" kern="0" dirty="0">
              <a:solidFill>
                <a:schemeClr val="tx2"/>
              </a:solidFill>
              <a:latin typeface="+mj-lt"/>
              <a:ea typeface="ＭＳ Ｐゴシック" pitchFamily="41" charset="-128"/>
              <a:cs typeface="ＭＳ Ｐゴシック" pitchFamily="41" charset="-128"/>
            </a:endParaRPr>
          </a:p>
        </p:txBody>
      </p:sp>
      <p:pic>
        <p:nvPicPr>
          <p:cNvPr id="24580" name="Picture 4" descr="DSC01101.JPG"/>
          <p:cNvPicPr>
            <a:picLocks noChangeAspect="1"/>
          </p:cNvPicPr>
          <p:nvPr/>
        </p:nvPicPr>
        <p:blipFill>
          <a:blip r:embed="rId2" cstate="print"/>
          <a:srcRect/>
          <a:stretch>
            <a:fillRect/>
          </a:stretch>
        </p:blipFill>
        <p:spPr bwMode="auto">
          <a:xfrm>
            <a:off x="0" y="1066800"/>
            <a:ext cx="9144000" cy="4714875"/>
          </a:xfrm>
          <a:prstGeom prst="rect">
            <a:avLst/>
          </a:prstGeom>
          <a:noFill/>
          <a:ln w="9525">
            <a:noFill/>
            <a:miter lim="800000"/>
            <a:headEnd/>
            <a:tailEnd/>
          </a:ln>
        </p:spPr>
      </p:pic>
      <p:sp>
        <p:nvSpPr>
          <p:cNvPr id="5" name="Rectangle 4"/>
          <p:cNvSpPr/>
          <p:nvPr/>
        </p:nvSpPr>
        <p:spPr>
          <a:xfrm>
            <a:off x="0" y="6629400"/>
            <a:ext cx="9144000" cy="228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100" dirty="0"/>
              <a:t>Division of Research and Evaluation, Ministry of Education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274638"/>
            <a:ext cx="8229600" cy="944562"/>
          </a:xfrm>
        </p:spPr>
        <p:txBody>
          <a:bodyPr/>
          <a:lstStyle/>
          <a:p>
            <a:r>
              <a:rPr lang="en-US" sz="3200" b="1" kern="1200" dirty="0">
                <a:solidFill>
                  <a:srgbClr val="2D487B"/>
                </a:solidFill>
                <a:latin typeface="+mn-lt"/>
                <a:ea typeface="+mn-ea"/>
                <a:cs typeface="+mn-cs"/>
              </a:rPr>
              <a:t>Presentation Outline</a:t>
            </a:r>
          </a:p>
        </p:txBody>
      </p:sp>
      <p:sp>
        <p:nvSpPr>
          <p:cNvPr id="4099" name="Content Placeholder 2"/>
          <p:cNvSpPr>
            <a:spLocks noGrp="1"/>
          </p:cNvSpPr>
          <p:nvPr>
            <p:ph idx="1"/>
          </p:nvPr>
        </p:nvSpPr>
        <p:spPr>
          <a:xfrm>
            <a:off x="457200" y="1143000"/>
            <a:ext cx="4114800" cy="4038600"/>
          </a:xfrm>
        </p:spPr>
        <p:txBody>
          <a:bodyPr>
            <a:normAutofit/>
          </a:bodyPr>
          <a:lstStyle/>
          <a:p>
            <a:pPr eaLnBrk="1" hangingPunct="1"/>
            <a:r>
              <a:rPr lang="en-US" dirty="0">
                <a:ea typeface="ＭＳ Ｐゴシック" charset="-128"/>
              </a:rPr>
              <a:t>About Palau</a:t>
            </a:r>
            <a:endParaRPr lang="en-US" sz="800" dirty="0">
              <a:ea typeface="ＭＳ Ｐゴシック" charset="-128"/>
            </a:endParaRPr>
          </a:p>
          <a:p>
            <a:pPr eaLnBrk="1" hangingPunct="1"/>
            <a:r>
              <a:rPr lang="en-US" dirty="0">
                <a:ea typeface="ＭＳ Ｐゴシック" charset="-128"/>
              </a:rPr>
              <a:t>Public Education System</a:t>
            </a:r>
            <a:endParaRPr lang="en-US" sz="800" dirty="0">
              <a:ea typeface="ＭＳ Ｐゴシック" charset="-128"/>
            </a:endParaRPr>
          </a:p>
          <a:p>
            <a:pPr eaLnBrk="1" hangingPunct="1"/>
            <a:r>
              <a:rPr lang="en-US" dirty="0">
                <a:ea typeface="ＭＳ Ｐゴシック" charset="-128"/>
              </a:rPr>
              <a:t>Community Partnerships</a:t>
            </a:r>
          </a:p>
          <a:p>
            <a:pPr eaLnBrk="1" hangingPunct="1"/>
            <a:r>
              <a:rPr lang="en-US" dirty="0">
                <a:ea typeface="ＭＳ Ｐゴシック" charset="-128"/>
              </a:rPr>
              <a:t>Globe Related Activities</a:t>
            </a:r>
          </a:p>
          <a:p>
            <a:pPr eaLnBrk="1" hangingPunct="1"/>
            <a:endParaRPr lang="en-US" dirty="0">
              <a:ea typeface="ＭＳ Ｐゴシック" charset="-128"/>
            </a:endParaRPr>
          </a:p>
        </p:txBody>
      </p:sp>
      <p:pic>
        <p:nvPicPr>
          <p:cNvPr id="4100" name="Content Placeholder 2" descr="DSC02304.JPG"/>
          <p:cNvPicPr>
            <a:picLocks noChangeAspect="1"/>
          </p:cNvPicPr>
          <p:nvPr/>
        </p:nvPicPr>
        <p:blipFill>
          <a:blip r:embed="rId2" cstate="print"/>
          <a:srcRect t="13297" b="13297"/>
          <a:stretch>
            <a:fillRect/>
          </a:stretch>
        </p:blipFill>
        <p:spPr bwMode="auto">
          <a:xfrm>
            <a:off x="4114800" y="1676400"/>
            <a:ext cx="4408488" cy="2590800"/>
          </a:xfrm>
          <a:prstGeom prst="rect">
            <a:avLst/>
          </a:prstGeom>
          <a:ln>
            <a:noFill/>
          </a:ln>
          <a:effectLst>
            <a:outerShdw blurRad="190500" algn="tl" rotWithShape="0">
              <a:srgbClr val="000000">
                <a:alpha val="70000"/>
              </a:srgbClr>
            </a:outerShdw>
          </a:effectLst>
        </p:spPr>
      </p:pic>
      <p:sp>
        <p:nvSpPr>
          <p:cNvPr id="5" name="Rectangle 4"/>
          <p:cNvSpPr/>
          <p:nvPr/>
        </p:nvSpPr>
        <p:spPr>
          <a:xfrm>
            <a:off x="0" y="6629400"/>
            <a:ext cx="9144000" cy="228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100" dirty="0"/>
              <a:t>Division of Research and Evaluation, Ministry of Education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cific-Map">
            <a:extLst>
              <a:ext uri="{FF2B5EF4-FFF2-40B4-BE49-F238E27FC236}">
                <a16:creationId xmlns:a16="http://schemas.microsoft.com/office/drawing/2014/main" id="{36427812-E59F-5849-BA5A-90C97B4C0115}"/>
              </a:ext>
            </a:extLst>
          </p:cNvPr>
          <p:cNvPicPr>
            <a:picLocks noGrp="1" noChangeAspect="1"/>
          </p:cNvPicPr>
          <p:nvPr isPhoto="1">
            <p:ph idx="1"/>
          </p:nvPr>
        </p:nvPicPr>
        <p:blipFill>
          <a:blip r:embed="rId2" cstate="print">
            <a:lum/>
            <a:extLst>
              <a:ext uri="{28A0092B-C50C-407E-A947-70E740481C1C}">
                <a14:useLocalDpi xmlns:a14="http://schemas.microsoft.com/office/drawing/2010/main" val="0"/>
              </a:ext>
            </a:extLst>
          </a:blip>
          <a:stretch>
            <a:fillRect/>
          </a:stretch>
        </p:blipFill>
        <p:spPr>
          <a:xfrm>
            <a:off x="0" y="0"/>
            <a:ext cx="9220200" cy="6858000"/>
          </a:xfrm>
          <a:prstGeom prst="rect">
            <a:avLst/>
          </a:prstGeom>
        </p:spPr>
      </p:pic>
    </p:spTree>
    <p:extLst>
      <p:ext uri="{BB962C8B-B14F-4D97-AF65-F5344CB8AC3E}">
        <p14:creationId xmlns:p14="http://schemas.microsoft.com/office/powerpoint/2010/main" val="35441329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EDC87-1211-0340-8F83-A16C1D7E227D}"/>
              </a:ext>
            </a:extLst>
          </p:cNvPr>
          <p:cNvSpPr>
            <a:spLocks noGrp="1"/>
          </p:cNvSpPr>
          <p:nvPr>
            <p:ph type="title"/>
          </p:nvPr>
        </p:nvSpPr>
        <p:spPr/>
        <p:txBody>
          <a:bodyPr/>
          <a:lstStyle/>
          <a:p>
            <a:r>
              <a:rPr lang="en-US" dirty="0"/>
              <a:t>Agency and Community Partners:</a:t>
            </a:r>
          </a:p>
        </p:txBody>
      </p:sp>
      <p:pic>
        <p:nvPicPr>
          <p:cNvPr id="7" name="Content Placeholder 6" descr="Screen Captures">
            <a:extLst>
              <a:ext uri="{FF2B5EF4-FFF2-40B4-BE49-F238E27FC236}">
                <a16:creationId xmlns:a16="http://schemas.microsoft.com/office/drawing/2014/main" id="{3B0517BE-931E-B14C-9174-DC628178C2C9}"/>
              </a:ext>
            </a:extLst>
          </p:cNvPr>
          <p:cNvPicPr>
            <a:picLocks noGrp="1" noChangeAspect="1"/>
          </p:cNvPicPr>
          <p:nvPr isPhoto="1">
            <p:ph idx="1"/>
          </p:nvPr>
        </p:nvPicPr>
        <p:blipFill>
          <a:blip r:embed="rId2" cstate="print">
            <a:lum/>
            <a:extLst>
              <a:ext uri="{28A0092B-C50C-407E-A947-70E740481C1C}">
                <a14:useLocalDpi xmlns:a14="http://schemas.microsoft.com/office/drawing/2010/main" val="0"/>
              </a:ext>
            </a:extLst>
          </a:blip>
          <a:stretch>
            <a:fillRect/>
          </a:stretch>
        </p:blipFill>
        <p:spPr>
          <a:xfrm>
            <a:off x="228600" y="1417638"/>
            <a:ext cx="8763000" cy="5440362"/>
          </a:xfrm>
          <a:prstGeom prst="rect">
            <a:avLst/>
          </a:prstGeom>
        </p:spPr>
      </p:pic>
    </p:spTree>
    <p:extLst>
      <p:ext uri="{BB962C8B-B14F-4D97-AF65-F5344CB8AC3E}">
        <p14:creationId xmlns:p14="http://schemas.microsoft.com/office/powerpoint/2010/main" val="2895346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4876800" y="1219200"/>
            <a:ext cx="4267200" cy="4343400"/>
          </a:xfrm>
          <a:prstGeom prst="rect">
            <a:avLst/>
          </a:prstGeom>
          <a:noFill/>
          <a:ln w="9525">
            <a:noFill/>
            <a:miter lim="800000"/>
            <a:headEnd/>
            <a:tailEnd/>
          </a:ln>
        </p:spPr>
        <p:txBody>
          <a:bodyPr lIns="36576" tIns="36576" rIns="36576" bIns="36576"/>
          <a:lstStyle/>
          <a:p>
            <a:endParaRPr lang="en-US" sz="2000" dirty="0">
              <a:solidFill>
                <a:srgbClr val="212120"/>
              </a:solidFill>
            </a:endParaRPr>
          </a:p>
          <a:p>
            <a:endParaRPr lang="en-US" sz="2000" dirty="0">
              <a:solidFill>
                <a:srgbClr val="212120"/>
              </a:solidFill>
            </a:endParaRPr>
          </a:p>
          <a:p>
            <a:r>
              <a:rPr lang="en-US" sz="2400" dirty="0">
                <a:solidFill>
                  <a:srgbClr val="212120"/>
                </a:solidFill>
              </a:rPr>
              <a:t>Capital: Melekeok</a:t>
            </a:r>
          </a:p>
          <a:p>
            <a:endParaRPr lang="en-US" sz="900" dirty="0">
              <a:solidFill>
                <a:srgbClr val="212120"/>
              </a:solidFill>
            </a:endParaRPr>
          </a:p>
          <a:p>
            <a:r>
              <a:rPr lang="en-US" sz="2400" dirty="0">
                <a:solidFill>
                  <a:srgbClr val="212120"/>
                </a:solidFill>
              </a:rPr>
              <a:t>Land: 487 sq km</a:t>
            </a:r>
          </a:p>
          <a:p>
            <a:endParaRPr lang="en-US" sz="900" dirty="0">
              <a:solidFill>
                <a:srgbClr val="212120"/>
              </a:solidFill>
            </a:endParaRPr>
          </a:p>
          <a:p>
            <a:r>
              <a:rPr lang="en-US" sz="2400" dirty="0">
                <a:solidFill>
                  <a:srgbClr val="212120"/>
                </a:solidFill>
              </a:rPr>
              <a:t>EEZ: 600,900 sq km</a:t>
            </a:r>
          </a:p>
          <a:p>
            <a:endParaRPr lang="en-US" sz="900" dirty="0">
              <a:solidFill>
                <a:srgbClr val="212120"/>
              </a:solidFill>
            </a:endParaRPr>
          </a:p>
          <a:p>
            <a:r>
              <a:rPr lang="en-US" sz="2400" dirty="0">
                <a:solidFill>
                  <a:srgbClr val="212120"/>
                </a:solidFill>
              </a:rPr>
              <a:t>Population: 20,044 (2006 est.)</a:t>
            </a:r>
          </a:p>
          <a:p>
            <a:endParaRPr lang="en-US" sz="900" dirty="0">
              <a:solidFill>
                <a:srgbClr val="212120"/>
              </a:solidFill>
            </a:endParaRPr>
          </a:p>
          <a:p>
            <a:r>
              <a:rPr lang="en-US" sz="2400" dirty="0">
                <a:solidFill>
                  <a:srgbClr val="212120"/>
                </a:solidFill>
              </a:rPr>
              <a:t>Language: Palauan, English</a:t>
            </a:r>
          </a:p>
          <a:p>
            <a:endParaRPr lang="en-US" sz="900" dirty="0">
              <a:solidFill>
                <a:srgbClr val="212120"/>
              </a:solidFill>
            </a:endParaRPr>
          </a:p>
          <a:p>
            <a:r>
              <a:rPr lang="en-US" sz="2400" dirty="0">
                <a:solidFill>
                  <a:srgbClr val="212120"/>
                </a:solidFill>
              </a:rPr>
              <a:t>Currency: United States Dollar</a:t>
            </a:r>
          </a:p>
          <a:p>
            <a:endParaRPr lang="en-US" sz="900" dirty="0">
              <a:solidFill>
                <a:srgbClr val="212120"/>
              </a:solidFill>
            </a:endParaRPr>
          </a:p>
          <a:p>
            <a:r>
              <a:rPr lang="en-US" sz="2400" dirty="0">
                <a:solidFill>
                  <a:srgbClr val="212120"/>
                </a:solidFill>
              </a:rPr>
              <a:t>Economy: Fisheries and Tourism</a:t>
            </a:r>
            <a:endParaRPr lang="en-US" sz="2400" dirty="0"/>
          </a:p>
        </p:txBody>
      </p:sp>
      <p:sp>
        <p:nvSpPr>
          <p:cNvPr id="5123" name="Text Box 5"/>
          <p:cNvSpPr txBox="1">
            <a:spLocks noChangeArrowheads="1"/>
          </p:cNvSpPr>
          <p:nvPr/>
        </p:nvSpPr>
        <p:spPr bwMode="auto">
          <a:xfrm>
            <a:off x="4876800" y="1143000"/>
            <a:ext cx="5105400" cy="533400"/>
          </a:xfrm>
          <a:prstGeom prst="rect">
            <a:avLst/>
          </a:prstGeom>
          <a:noFill/>
          <a:ln w="9525">
            <a:noFill/>
            <a:miter lim="800000"/>
            <a:headEnd/>
            <a:tailEnd/>
          </a:ln>
        </p:spPr>
        <p:txBody>
          <a:bodyPr lIns="36576" tIns="36576" rIns="36576" bIns="36576"/>
          <a:lstStyle/>
          <a:p>
            <a:r>
              <a:rPr lang="en-US" sz="3200" b="1" dirty="0">
                <a:solidFill>
                  <a:srgbClr val="2D487B"/>
                </a:solidFill>
              </a:rPr>
              <a:t>About Palau</a:t>
            </a:r>
            <a:endParaRPr lang="en-US" sz="3200" dirty="0"/>
          </a:p>
        </p:txBody>
      </p:sp>
      <p:pic>
        <p:nvPicPr>
          <p:cNvPr id="5124" name="Picture 6" descr="PALAU"/>
          <p:cNvPicPr>
            <a:picLocks noChangeAspect="1" noChangeArrowheads="1"/>
          </p:cNvPicPr>
          <p:nvPr/>
        </p:nvPicPr>
        <p:blipFill>
          <a:blip r:embed="rId3" cstate="print"/>
          <a:srcRect l="1103" t="1242" r="1546" b="2400"/>
          <a:stretch>
            <a:fillRect/>
          </a:stretch>
        </p:blipFill>
        <p:spPr bwMode="auto">
          <a:xfrm>
            <a:off x="304800" y="914400"/>
            <a:ext cx="4191000" cy="2767012"/>
          </a:xfrm>
          <a:prstGeom prst="rect">
            <a:avLst/>
          </a:prstGeom>
          <a:ln>
            <a:noFill/>
          </a:ln>
          <a:effectLst>
            <a:outerShdw blurRad="190500" algn="tl" rotWithShape="0">
              <a:srgbClr val="000000">
                <a:alpha val="70000"/>
              </a:srgbClr>
            </a:outerShdw>
          </a:effectLst>
        </p:spPr>
      </p:pic>
      <p:sp>
        <p:nvSpPr>
          <p:cNvPr id="6" name="Rectangle 5"/>
          <p:cNvSpPr/>
          <p:nvPr/>
        </p:nvSpPr>
        <p:spPr>
          <a:xfrm>
            <a:off x="0" y="6629400"/>
            <a:ext cx="9144000" cy="228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100" dirty="0"/>
              <a:t>Division of Research and Evaluation, Ministry of Education</a:t>
            </a:r>
          </a:p>
        </p:txBody>
      </p:sp>
      <p:sp>
        <p:nvSpPr>
          <p:cNvPr id="2" name="Rectangle 1"/>
          <p:cNvSpPr/>
          <p:nvPr/>
        </p:nvSpPr>
        <p:spPr>
          <a:xfrm>
            <a:off x="381000" y="3788092"/>
            <a:ext cx="4572000" cy="1477328"/>
          </a:xfrm>
          <a:prstGeom prst="rect">
            <a:avLst/>
          </a:prstGeom>
        </p:spPr>
        <p:txBody>
          <a:bodyPr>
            <a:spAutoFit/>
          </a:bodyPr>
          <a:lstStyle/>
          <a:p>
            <a:r>
              <a:rPr lang="en-US" dirty="0"/>
              <a:t>In 1946 Palau became one of the Trust Territories of the Pacific Islands under the governance of the USA. In 1994, Palau gained its independence and joined the United Nations as the 185th member.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0" y="304800"/>
            <a:ext cx="9144000" cy="609600"/>
          </a:xfrm>
          <a:prstGeom prst="rect">
            <a:avLst/>
          </a:prstGeom>
          <a:noFill/>
          <a:ln w="9525">
            <a:noFill/>
            <a:miter lim="800000"/>
            <a:headEnd/>
            <a:tailEnd/>
          </a:ln>
        </p:spPr>
        <p:txBody>
          <a:bodyPr lIns="36576" tIns="36576" rIns="36576" bIns="36576"/>
          <a:lstStyle/>
          <a:p>
            <a:pPr algn="ctr"/>
            <a:r>
              <a:rPr lang="en-US" sz="3200" b="1">
                <a:solidFill>
                  <a:srgbClr val="2D487B"/>
                </a:solidFill>
              </a:rPr>
              <a:t>Education System</a:t>
            </a:r>
            <a:endParaRPr lang="en-US" sz="3200"/>
          </a:p>
        </p:txBody>
      </p:sp>
      <p:sp>
        <p:nvSpPr>
          <p:cNvPr id="9219" name="Text Box 5"/>
          <p:cNvSpPr txBox="1">
            <a:spLocks noChangeArrowheads="1"/>
          </p:cNvSpPr>
          <p:nvPr/>
        </p:nvSpPr>
        <p:spPr bwMode="auto">
          <a:xfrm>
            <a:off x="381000" y="2743200"/>
            <a:ext cx="8001000" cy="1676400"/>
          </a:xfrm>
          <a:prstGeom prst="rect">
            <a:avLst/>
          </a:prstGeom>
          <a:noFill/>
          <a:ln w="9525">
            <a:noFill/>
            <a:miter lim="800000"/>
            <a:headEnd/>
            <a:tailEnd/>
          </a:ln>
        </p:spPr>
        <p:txBody>
          <a:bodyPr lIns="36576" tIns="36576" rIns="36576" bIns="36576"/>
          <a:lstStyle/>
          <a:p>
            <a:r>
              <a:rPr lang="en-US" sz="2000" dirty="0">
                <a:solidFill>
                  <a:srgbClr val="212120"/>
                </a:solidFill>
              </a:rPr>
              <a:t>The Ministry of Education is primarily responsible for service delivery in the elementary and high school levels (ages 6-17).  However, it works in close partnership with pre-school service providers and the local college for delivery of educational services in the Republic of Palau.</a:t>
            </a:r>
            <a:endParaRPr lang="en-US" sz="2000" dirty="0"/>
          </a:p>
        </p:txBody>
      </p:sp>
      <p:sp>
        <p:nvSpPr>
          <p:cNvPr id="9220" name="Text Box 11"/>
          <p:cNvSpPr txBox="1">
            <a:spLocks noChangeArrowheads="1"/>
          </p:cNvSpPr>
          <p:nvPr/>
        </p:nvSpPr>
        <p:spPr bwMode="auto">
          <a:xfrm>
            <a:off x="381000" y="4495800"/>
            <a:ext cx="4191000" cy="457200"/>
          </a:xfrm>
          <a:prstGeom prst="rect">
            <a:avLst/>
          </a:prstGeom>
          <a:noFill/>
          <a:ln w="9525">
            <a:noFill/>
            <a:miter lim="800000"/>
            <a:headEnd/>
            <a:tailEnd/>
          </a:ln>
        </p:spPr>
        <p:txBody>
          <a:bodyPr lIns="36576" tIns="36576" rIns="36576" bIns="36576"/>
          <a:lstStyle/>
          <a:p>
            <a:r>
              <a:rPr lang="en-US" sz="2400" b="1">
                <a:solidFill>
                  <a:srgbClr val="2D487B"/>
                </a:solidFill>
              </a:rPr>
              <a:t>Number of Public Schools:</a:t>
            </a:r>
            <a:endParaRPr lang="en-US" sz="2400"/>
          </a:p>
        </p:txBody>
      </p:sp>
      <p:sp>
        <p:nvSpPr>
          <p:cNvPr id="9221" name="Text Box 12"/>
          <p:cNvSpPr txBox="1">
            <a:spLocks noChangeArrowheads="1"/>
          </p:cNvSpPr>
          <p:nvPr/>
        </p:nvSpPr>
        <p:spPr bwMode="auto">
          <a:xfrm>
            <a:off x="457200" y="5029200"/>
            <a:ext cx="4198938" cy="1447800"/>
          </a:xfrm>
          <a:prstGeom prst="rect">
            <a:avLst/>
          </a:prstGeom>
          <a:noFill/>
          <a:ln w="9525">
            <a:noFill/>
            <a:miter lim="800000"/>
            <a:headEnd/>
            <a:tailEnd/>
          </a:ln>
        </p:spPr>
        <p:txBody>
          <a:bodyPr lIns="36576" tIns="36576" rIns="36576" bIns="36576"/>
          <a:lstStyle/>
          <a:p>
            <a:r>
              <a:rPr lang="en-US" sz="2400" noProof="1">
                <a:solidFill>
                  <a:srgbClr val="212120"/>
                </a:solidFill>
                <a:latin typeface="Wingdings" pitchFamily="2" charset="2"/>
              </a:rPr>
              <a:t></a:t>
            </a:r>
            <a:r>
              <a:rPr lang="en-US" sz="2400" dirty="0">
                <a:solidFill>
                  <a:srgbClr val="212120"/>
                </a:solidFill>
                <a:latin typeface="Times New Roman" pitchFamily="18" charset="0"/>
              </a:rPr>
              <a:t>   </a:t>
            </a:r>
            <a:r>
              <a:rPr lang="en-US" sz="2400" dirty="0">
                <a:solidFill>
                  <a:srgbClr val="212120"/>
                </a:solidFill>
              </a:rPr>
              <a:t>15 elementary schools </a:t>
            </a:r>
            <a:endParaRPr lang="en-US" sz="2400" dirty="0">
              <a:solidFill>
                <a:srgbClr val="212120"/>
              </a:solidFill>
              <a:latin typeface="Times New Roman" pitchFamily="18" charset="0"/>
            </a:endParaRPr>
          </a:p>
          <a:p>
            <a:pPr marL="342900" indent="-342900">
              <a:buFont typeface="Wingdings" pitchFamily="2" charset="2"/>
              <a:buChar char=""/>
            </a:pPr>
            <a:r>
              <a:rPr lang="en-US" sz="2400" dirty="0">
                <a:solidFill>
                  <a:srgbClr val="212120"/>
                </a:solidFill>
              </a:rPr>
              <a:t>1 high school</a:t>
            </a:r>
          </a:p>
          <a:p>
            <a:pPr marL="342900" indent="-342900">
              <a:buFont typeface="Wingdings" pitchFamily="2" charset="2"/>
              <a:buChar char=""/>
            </a:pPr>
            <a:r>
              <a:rPr lang="en-US" sz="2400" dirty="0">
                <a:solidFill>
                  <a:srgbClr val="212120"/>
                </a:solidFill>
              </a:rPr>
              <a:t>1 community college</a:t>
            </a:r>
          </a:p>
          <a:p>
            <a:pPr marL="342900" indent="-342900">
              <a:buFont typeface="Wingdings" pitchFamily="2" charset="2"/>
              <a:buChar char=""/>
            </a:pPr>
            <a:r>
              <a:rPr lang="en-US" sz="2400" dirty="0">
                <a:solidFill>
                  <a:srgbClr val="212120"/>
                </a:solidFill>
              </a:rPr>
              <a:t>6 </a:t>
            </a:r>
            <a:r>
              <a:rPr lang="en-US" sz="2400" dirty="0" err="1">
                <a:solidFill>
                  <a:srgbClr val="212120"/>
                </a:solidFill>
              </a:rPr>
              <a:t>privete</a:t>
            </a:r>
            <a:r>
              <a:rPr lang="en-US" sz="2400" dirty="0">
                <a:solidFill>
                  <a:srgbClr val="212120"/>
                </a:solidFill>
              </a:rPr>
              <a:t> schools</a:t>
            </a:r>
          </a:p>
          <a:p>
            <a:pPr marL="342900" indent="-342900">
              <a:buFont typeface="Wingdings" pitchFamily="2" charset="2"/>
              <a:buChar char=""/>
            </a:pPr>
            <a:endParaRPr lang="en-US" sz="2400" dirty="0">
              <a:solidFill>
                <a:srgbClr val="212120"/>
              </a:solidFill>
            </a:endParaRPr>
          </a:p>
          <a:p>
            <a:pPr marL="342900" indent="-342900">
              <a:buFont typeface="Wingdings" pitchFamily="2" charset="2"/>
              <a:buChar char=""/>
            </a:pPr>
            <a:endParaRPr lang="en-US" sz="2400" dirty="0"/>
          </a:p>
        </p:txBody>
      </p:sp>
      <p:pic>
        <p:nvPicPr>
          <p:cNvPr id="9222" name="Picture 13" descr="IMG_8653"/>
          <p:cNvPicPr>
            <a:picLocks noChangeAspect="1" noChangeArrowheads="1"/>
          </p:cNvPicPr>
          <p:nvPr/>
        </p:nvPicPr>
        <p:blipFill>
          <a:blip r:embed="rId2" cstate="print"/>
          <a:srcRect t="11719"/>
          <a:stretch>
            <a:fillRect/>
          </a:stretch>
        </p:blipFill>
        <p:spPr bwMode="auto">
          <a:xfrm>
            <a:off x="4953000" y="4106862"/>
            <a:ext cx="3581400" cy="2370138"/>
          </a:xfrm>
          <a:prstGeom prst="rect">
            <a:avLst/>
          </a:prstGeom>
          <a:ln>
            <a:noFill/>
          </a:ln>
          <a:effectLst>
            <a:outerShdw blurRad="190500" algn="tl" rotWithShape="0">
              <a:srgbClr val="000000">
                <a:alpha val="70000"/>
              </a:srgbClr>
            </a:outerShdw>
          </a:effectLst>
        </p:spPr>
      </p:pic>
      <p:graphicFrame>
        <p:nvGraphicFramePr>
          <p:cNvPr id="9" name="Table 8"/>
          <p:cNvGraphicFramePr>
            <a:graphicFrameLocks noGrp="1"/>
          </p:cNvGraphicFramePr>
          <p:nvPr/>
        </p:nvGraphicFramePr>
        <p:xfrm>
          <a:off x="533400" y="1371600"/>
          <a:ext cx="8153400" cy="1285875"/>
        </p:xfrm>
        <a:graphic>
          <a:graphicData uri="http://schemas.openxmlformats.org/drawingml/2006/table">
            <a:tbl>
              <a:tblPr/>
              <a:tblGrid>
                <a:gridCol w="1600200">
                  <a:extLst>
                    <a:ext uri="{9D8B030D-6E8A-4147-A177-3AD203B41FA5}">
                      <a16:colId xmlns:a16="http://schemas.microsoft.com/office/drawing/2014/main" val="20000"/>
                    </a:ext>
                  </a:extLst>
                </a:gridCol>
                <a:gridCol w="2146300">
                  <a:extLst>
                    <a:ext uri="{9D8B030D-6E8A-4147-A177-3AD203B41FA5}">
                      <a16:colId xmlns:a16="http://schemas.microsoft.com/office/drawing/2014/main" val="20001"/>
                    </a:ext>
                  </a:extLst>
                </a:gridCol>
                <a:gridCol w="1816100">
                  <a:extLst>
                    <a:ext uri="{9D8B030D-6E8A-4147-A177-3AD203B41FA5}">
                      <a16:colId xmlns:a16="http://schemas.microsoft.com/office/drawing/2014/main" val="20002"/>
                    </a:ext>
                  </a:extLst>
                </a:gridCol>
                <a:gridCol w="2590800">
                  <a:extLst>
                    <a:ext uri="{9D8B030D-6E8A-4147-A177-3AD203B41FA5}">
                      <a16:colId xmlns:a16="http://schemas.microsoft.com/office/drawing/2014/main" val="20003"/>
                    </a:ext>
                  </a:extLst>
                </a:gridCol>
              </a:tblGrid>
              <a:tr h="3714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05CA4"/>
                          </a:solidFill>
                          <a:effectLst/>
                          <a:latin typeface="Arial" charset="0"/>
                          <a:ea typeface="ＭＳ Ｐゴシック" charset="0"/>
                          <a:cs typeface="ＭＳ Ｐゴシック" charset="0"/>
                        </a:rPr>
                        <a:t>Ages 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05CA4"/>
                          </a:solidFill>
                          <a:effectLst/>
                          <a:latin typeface="Arial" charset="0"/>
                          <a:ea typeface="ＭＳ Ｐゴシック" charset="0"/>
                          <a:cs typeface="ＭＳ Ｐゴシック" charset="0"/>
                        </a:rPr>
                        <a:t>Ages 6-17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105CA4"/>
                          </a:solidFill>
                          <a:effectLst/>
                          <a:latin typeface="Arial" charset="0"/>
                          <a:ea typeface="ＭＳ Ｐゴシック" charset="0"/>
                          <a:cs typeface="ＭＳ Ｐゴシック" charset="0"/>
                        </a:rPr>
                        <a:t>Ages 18 and Over</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914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Pre-School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8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Elementary School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Grades 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8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High School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Arial" charset="0"/>
                          <a:ea typeface="ＭＳ Ｐゴシック" charset="0"/>
                          <a:cs typeface="ＭＳ Ｐゴシック" charset="0"/>
                        </a:rPr>
                        <a:t>Grades 9-12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8C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College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000000"/>
                          </a:solidFill>
                          <a:effectLst/>
                          <a:latin typeface="Arial" charset="0"/>
                          <a:ea typeface="ＭＳ Ｐゴシック" charset="0"/>
                          <a:cs typeface="ＭＳ Ｐゴシック" charset="0"/>
                        </a:rPr>
                        <a:t>HiSET</a:t>
                      </a:r>
                      <a:r>
                        <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rPr>
                        <a:t>/Adult High School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DE8CC"/>
                    </a:solidFill>
                  </a:tcPr>
                </a:tc>
                <a:extLst>
                  <a:ext uri="{0D108BD9-81ED-4DB2-BD59-A6C34878D82A}">
                    <a16:rowId xmlns:a16="http://schemas.microsoft.com/office/drawing/2014/main" val="10001"/>
                  </a:ext>
                </a:extLst>
              </a:tr>
            </a:tbl>
          </a:graphicData>
        </a:graphic>
      </p:graphicFrame>
      <p:sp>
        <p:nvSpPr>
          <p:cNvPr id="8" name="Rectangle 7"/>
          <p:cNvSpPr/>
          <p:nvPr/>
        </p:nvSpPr>
        <p:spPr>
          <a:xfrm>
            <a:off x="0" y="6629400"/>
            <a:ext cx="9144000" cy="2286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n-US" sz="1100" dirty="0"/>
              <a:t>Division of Research and Evaluation, Ministry of Education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BE083-8391-C441-9D59-22C7370A2C94}"/>
              </a:ext>
            </a:extLst>
          </p:cNvPr>
          <p:cNvSpPr>
            <a:spLocks noGrp="1"/>
          </p:cNvSpPr>
          <p:nvPr>
            <p:ph type="title"/>
          </p:nvPr>
        </p:nvSpPr>
        <p:spPr/>
        <p:txBody>
          <a:bodyPr/>
          <a:lstStyle/>
          <a:p>
            <a:r>
              <a:rPr lang="en-US" dirty="0"/>
              <a:t>GLOBE ACTIVITIES:</a:t>
            </a:r>
          </a:p>
        </p:txBody>
      </p:sp>
      <p:sp>
        <p:nvSpPr>
          <p:cNvPr id="3" name="Content Placeholder 2">
            <a:extLst>
              <a:ext uri="{FF2B5EF4-FFF2-40B4-BE49-F238E27FC236}">
                <a16:creationId xmlns:a16="http://schemas.microsoft.com/office/drawing/2014/main" id="{A9E6BEB9-D80D-9C43-A579-C820EAA574CC}"/>
              </a:ext>
            </a:extLst>
          </p:cNvPr>
          <p:cNvSpPr>
            <a:spLocks noGrp="1"/>
          </p:cNvSpPr>
          <p:nvPr>
            <p:ph idx="1"/>
          </p:nvPr>
        </p:nvSpPr>
        <p:spPr>
          <a:xfrm>
            <a:off x="457200" y="1600200"/>
            <a:ext cx="8229600" cy="5029200"/>
          </a:xfrm>
        </p:spPr>
        <p:txBody>
          <a:bodyPr/>
          <a:lstStyle/>
          <a:p>
            <a:r>
              <a:rPr lang="en-US" dirty="0"/>
              <a:t>T</a:t>
            </a:r>
            <a:r>
              <a:rPr lang="en-US" sz="2800" dirty="0"/>
              <a:t>RAININGS:</a:t>
            </a:r>
          </a:p>
          <a:p>
            <a:r>
              <a:rPr lang="en-US" sz="2800" dirty="0"/>
              <a:t>Globe &amp; CMT-Mosquito Training – July 24-25, 2018 &amp; July 11, 2018</a:t>
            </a:r>
          </a:p>
          <a:p>
            <a:r>
              <a:rPr lang="en-US" sz="2800" dirty="0"/>
              <a:t>January 26-29,2019 with Dr. </a:t>
            </a:r>
            <a:r>
              <a:rPr lang="en-US" sz="2800" dirty="0" err="1"/>
              <a:t>Desh</a:t>
            </a:r>
            <a:r>
              <a:rPr lang="en-US" sz="2800" dirty="0"/>
              <a:t> </a:t>
            </a:r>
          </a:p>
          <a:p>
            <a:r>
              <a:rPr lang="en-US" sz="2800" dirty="0"/>
              <a:t>Implementation of Environmental Science with Globe Project Protocol to Implement – August 2019</a:t>
            </a:r>
          </a:p>
          <a:p>
            <a:r>
              <a:rPr lang="en-US" sz="2800" dirty="0"/>
              <a:t>Earth and Water Day April 22-26, 2019</a:t>
            </a:r>
          </a:p>
          <a:p>
            <a:r>
              <a:rPr lang="en-US" sz="2800" dirty="0"/>
              <a:t>CMT Training with Public Health – May 4-5, 2019</a:t>
            </a:r>
          </a:p>
        </p:txBody>
      </p:sp>
    </p:spTree>
    <p:extLst>
      <p:ext uri="{BB962C8B-B14F-4D97-AF65-F5344CB8AC3E}">
        <p14:creationId xmlns:p14="http://schemas.microsoft.com/office/powerpoint/2010/main" val="2866948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C353B4-2ED3-054D-8FFB-8E7C1085CCBE}"/>
              </a:ext>
            </a:extLst>
          </p:cNvPr>
          <p:cNvSpPr>
            <a:spLocks noGrp="1"/>
          </p:cNvSpPr>
          <p:nvPr>
            <p:ph idx="1"/>
          </p:nvPr>
        </p:nvSpPr>
        <p:spPr>
          <a:xfrm>
            <a:off x="457200" y="152400"/>
            <a:ext cx="8229600" cy="6705600"/>
          </a:xfrm>
        </p:spPr>
        <p:txBody>
          <a:bodyPr/>
          <a:lstStyle/>
          <a:p>
            <a:r>
              <a:rPr lang="en-US" dirty="0"/>
              <a:t>January 26-29, 2019</a:t>
            </a:r>
          </a:p>
          <a:p>
            <a:endParaRPr lang="en-US" dirty="0"/>
          </a:p>
        </p:txBody>
      </p:sp>
      <p:pic>
        <p:nvPicPr>
          <p:cNvPr id="5" name="Picture 4">
            <a:extLst>
              <a:ext uri="{FF2B5EF4-FFF2-40B4-BE49-F238E27FC236}">
                <a16:creationId xmlns:a16="http://schemas.microsoft.com/office/drawing/2014/main" id="{5FE82C8F-3EC1-664E-8936-C45D65388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762000"/>
            <a:ext cx="3886200" cy="2819400"/>
          </a:xfrm>
          <a:prstGeom prst="rect">
            <a:avLst/>
          </a:prstGeom>
        </p:spPr>
      </p:pic>
      <p:sp>
        <p:nvSpPr>
          <p:cNvPr id="6" name="Content Placeholder 2">
            <a:extLst>
              <a:ext uri="{FF2B5EF4-FFF2-40B4-BE49-F238E27FC236}">
                <a16:creationId xmlns:a16="http://schemas.microsoft.com/office/drawing/2014/main" id="{AD5861F5-2366-EB47-AED8-62D02BC0FCCC}"/>
              </a:ext>
            </a:extLst>
          </p:cNvPr>
          <p:cNvSpPr txBox="1">
            <a:spLocks/>
          </p:cNvSpPr>
          <p:nvPr/>
        </p:nvSpPr>
        <p:spPr bwMode="auto">
          <a:xfrm>
            <a:off x="457200" y="152400"/>
            <a:ext cx="8229600" cy="670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January 26-29, 2019</a:t>
            </a:r>
          </a:p>
          <a:p>
            <a:endParaRPr lang="en-US" kern="0" dirty="0"/>
          </a:p>
        </p:txBody>
      </p:sp>
      <p:sp>
        <p:nvSpPr>
          <p:cNvPr id="7" name="Content Placeholder 2">
            <a:extLst>
              <a:ext uri="{FF2B5EF4-FFF2-40B4-BE49-F238E27FC236}">
                <a16:creationId xmlns:a16="http://schemas.microsoft.com/office/drawing/2014/main" id="{AA1B9A15-9839-A146-B829-3D00C531A995}"/>
              </a:ext>
            </a:extLst>
          </p:cNvPr>
          <p:cNvSpPr txBox="1">
            <a:spLocks/>
          </p:cNvSpPr>
          <p:nvPr/>
        </p:nvSpPr>
        <p:spPr bwMode="auto">
          <a:xfrm>
            <a:off x="488830" y="132991"/>
            <a:ext cx="8229600" cy="6705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r>
              <a:rPr lang="en-US" kern="0" dirty="0"/>
              <a:t>January 26-29, 2019, Globe and CMT</a:t>
            </a:r>
          </a:p>
        </p:txBody>
      </p:sp>
      <p:pic>
        <p:nvPicPr>
          <p:cNvPr id="9" name="Picture 8">
            <a:extLst>
              <a:ext uri="{FF2B5EF4-FFF2-40B4-BE49-F238E27FC236}">
                <a16:creationId xmlns:a16="http://schemas.microsoft.com/office/drawing/2014/main" id="{E9E1FAB4-C7E0-194F-B66C-BA1645E70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276600"/>
            <a:ext cx="4572000" cy="3352800"/>
          </a:xfrm>
          <a:prstGeom prst="rect">
            <a:avLst/>
          </a:prstGeom>
        </p:spPr>
      </p:pic>
      <p:pic>
        <p:nvPicPr>
          <p:cNvPr id="11" name="Picture 10">
            <a:extLst>
              <a:ext uri="{FF2B5EF4-FFF2-40B4-BE49-F238E27FC236}">
                <a16:creationId xmlns:a16="http://schemas.microsoft.com/office/drawing/2014/main" id="{E4C939BE-A3A2-3545-AC99-CAFE1600D4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3276600"/>
            <a:ext cx="3886200" cy="3352800"/>
          </a:xfrm>
          <a:prstGeom prst="rect">
            <a:avLst/>
          </a:prstGeom>
        </p:spPr>
      </p:pic>
    </p:spTree>
    <p:extLst>
      <p:ext uri="{BB962C8B-B14F-4D97-AF65-F5344CB8AC3E}">
        <p14:creationId xmlns:p14="http://schemas.microsoft.com/office/powerpoint/2010/main" val="298895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89D5C9D-58C8-7443-9E04-3A93A1C32E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0291" y="533400"/>
            <a:ext cx="7513109" cy="5592763"/>
          </a:xfrm>
        </p:spPr>
      </p:pic>
    </p:spTree>
    <p:extLst>
      <p:ext uri="{BB962C8B-B14F-4D97-AF65-F5344CB8AC3E}">
        <p14:creationId xmlns:p14="http://schemas.microsoft.com/office/powerpoint/2010/main" val="141627946"/>
      </p:ext>
    </p:extLst>
  </p:cSld>
  <p:clrMapOvr>
    <a:masterClrMapping/>
  </p:clrMapOvr>
</p:sld>
</file>

<file path=ppt/theme/theme1.xml><?xml version="1.0" encoding="utf-8"?>
<a:theme xmlns:a="http://schemas.openxmlformats.org/drawingml/2006/main" name="Theme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446</TotalTime>
  <Words>320</Words>
  <Application>Microsoft Macintosh PowerPoint</Application>
  <PresentationFormat>On-screen Show (4:3)</PresentationFormat>
  <Paragraphs>64</Paragraphs>
  <Slides>12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ＭＳ Ｐゴシック</vt:lpstr>
      <vt:lpstr>Arial</vt:lpstr>
      <vt:lpstr>Arial Rounded MT Bold</vt:lpstr>
      <vt:lpstr>Bodoni 72 Oldstyle Book</vt:lpstr>
      <vt:lpstr>Calibri</vt:lpstr>
      <vt:lpstr>Times New Roman</vt:lpstr>
      <vt:lpstr>Wingdings</vt:lpstr>
      <vt:lpstr>Theme1</vt:lpstr>
      <vt:lpstr>PowerPoint Presentation</vt:lpstr>
      <vt:lpstr>Presentation Outline</vt:lpstr>
      <vt:lpstr>PowerPoint Presentation</vt:lpstr>
      <vt:lpstr>Agency and Community Partners:</vt:lpstr>
      <vt:lpstr>PowerPoint Presentation</vt:lpstr>
      <vt:lpstr>PowerPoint Presentation</vt:lpstr>
      <vt:lpstr>GLOBE ACTIVITIES:</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KC</dc:creator>
  <cp:lastModifiedBy>Microsoft Office User</cp:lastModifiedBy>
  <cp:revision>33</cp:revision>
  <dcterms:created xsi:type="dcterms:W3CDTF">2015-09-11T02:25:01Z</dcterms:created>
  <dcterms:modified xsi:type="dcterms:W3CDTF">2019-05-15T08:38:28Z</dcterms:modified>
</cp:coreProperties>
</file>